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4039" y="651514"/>
            <a:ext cx="723592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2625" y="3531451"/>
            <a:ext cx="7118749" cy="1254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3124" y="503825"/>
            <a:ext cx="277775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747440"/>
            <a:ext cx="8374549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8299" y="1747100"/>
            <a:ext cx="1687400" cy="16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8337" y="2028087"/>
            <a:ext cx="1087325" cy="108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321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What </a:t>
            </a:r>
            <a:r>
              <a:rPr spc="45" dirty="0"/>
              <a:t>is </a:t>
            </a:r>
            <a:r>
              <a:rPr spc="-35" dirty="0"/>
              <a:t>a</a:t>
            </a:r>
            <a:r>
              <a:rPr spc="-370" dirty="0"/>
              <a:t> </a:t>
            </a:r>
            <a:r>
              <a:rPr spc="-10" dirty="0"/>
              <a:t>repository?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747440"/>
            <a:ext cx="50063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5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2000" spc="-25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container </a:t>
            </a:r>
            <a:r>
              <a:rPr sz="2000" spc="35" dirty="0">
                <a:solidFill>
                  <a:srgbClr val="595959"/>
                </a:solidFill>
                <a:latin typeface="Arial"/>
                <a:cs typeface="Arial"/>
              </a:rPr>
              <a:t>that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houses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 </a:t>
            </a:r>
            <a:r>
              <a:rPr sz="2000" spc="15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its’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history. </a:t>
            </a:r>
            <a:r>
              <a:rPr sz="2000" spc="60" dirty="0">
                <a:solidFill>
                  <a:srgbClr val="595959"/>
                </a:solidFill>
                <a:latin typeface="Arial"/>
                <a:cs typeface="Arial"/>
              </a:rPr>
              <a:t>If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15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contains </a:t>
            </a:r>
            <a:r>
              <a:rPr sz="2000" spc="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b="1" spc="-160" dirty="0">
                <a:solidFill>
                  <a:srgbClr val="595959"/>
                </a:solidFill>
                <a:latin typeface="Trebuchet MS"/>
                <a:cs typeface="Trebuchet MS"/>
              </a:rPr>
              <a:t>“.git”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you’re </a:t>
            </a:r>
            <a:r>
              <a:rPr sz="2000" spc="15" dirty="0">
                <a:solidFill>
                  <a:srgbClr val="595959"/>
                </a:solidFill>
                <a:latin typeface="Arial"/>
                <a:cs typeface="Arial"/>
              </a:rPr>
              <a:t>working</a:t>
            </a:r>
            <a:r>
              <a:rPr sz="2000" spc="-2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rgbClr val="595959"/>
                </a:solidFill>
                <a:latin typeface="Arial"/>
                <a:cs typeface="Arial"/>
              </a:rPr>
              <a:t>with  </a:t>
            </a:r>
            <a:r>
              <a:rPr sz="2000" spc="-25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repository!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99000" y="1310186"/>
            <a:ext cx="3644999" cy="2712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5143499"/>
                </a:moveTo>
                <a:lnTo>
                  <a:pt x="4312024" y="5143499"/>
                </a:lnTo>
                <a:lnTo>
                  <a:pt x="4312024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4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1541886"/>
            <a:ext cx="229235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48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35" dirty="0">
                <a:solidFill>
                  <a:srgbClr val="FFFFFF"/>
                </a:solidFill>
                <a:latin typeface="Arial"/>
                <a:cs typeface="Arial"/>
              </a:rPr>
              <a:t>get  </a:t>
            </a:r>
            <a:r>
              <a:rPr sz="4800" spc="45" dirty="0">
                <a:solidFill>
                  <a:srgbClr val="FFFFFF"/>
                </a:solidFill>
                <a:latin typeface="Arial"/>
                <a:cs typeface="Arial"/>
              </a:rPr>
              <a:t>started!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8299" y="2030324"/>
            <a:ext cx="947419" cy="947419"/>
          </a:xfrm>
          <a:custGeom>
            <a:avLst/>
            <a:gdLst/>
            <a:ahLst/>
            <a:cxnLst/>
            <a:rect l="l" t="t" r="r" b="b"/>
            <a:pathLst>
              <a:path w="947420" h="947419">
                <a:moveTo>
                  <a:pt x="473699" y="947399"/>
                </a:moveTo>
                <a:lnTo>
                  <a:pt x="425266" y="944954"/>
                </a:lnTo>
                <a:lnTo>
                  <a:pt x="378232" y="937776"/>
                </a:lnTo>
                <a:lnTo>
                  <a:pt x="332836" y="926103"/>
                </a:lnTo>
                <a:lnTo>
                  <a:pt x="289314" y="910174"/>
                </a:lnTo>
                <a:lnTo>
                  <a:pt x="247906" y="890226"/>
                </a:lnTo>
                <a:lnTo>
                  <a:pt x="208849" y="866499"/>
                </a:lnTo>
                <a:lnTo>
                  <a:pt x="172382" y="839229"/>
                </a:lnTo>
                <a:lnTo>
                  <a:pt x="138743" y="808656"/>
                </a:lnTo>
                <a:lnTo>
                  <a:pt x="108170" y="775017"/>
                </a:lnTo>
                <a:lnTo>
                  <a:pt x="80900" y="738550"/>
                </a:lnTo>
                <a:lnTo>
                  <a:pt x="57173" y="699493"/>
                </a:lnTo>
                <a:lnTo>
                  <a:pt x="37225" y="658085"/>
                </a:lnTo>
                <a:lnTo>
                  <a:pt x="21296" y="614563"/>
                </a:lnTo>
                <a:lnTo>
                  <a:pt x="9623" y="569167"/>
                </a:lnTo>
                <a:lnTo>
                  <a:pt x="2445" y="522133"/>
                </a:lnTo>
                <a:lnTo>
                  <a:pt x="0" y="473699"/>
                </a:lnTo>
                <a:lnTo>
                  <a:pt x="2445" y="425266"/>
                </a:lnTo>
                <a:lnTo>
                  <a:pt x="9623" y="378232"/>
                </a:lnTo>
                <a:lnTo>
                  <a:pt x="21296" y="332836"/>
                </a:lnTo>
                <a:lnTo>
                  <a:pt x="37225" y="289314"/>
                </a:lnTo>
                <a:lnTo>
                  <a:pt x="57173" y="247906"/>
                </a:lnTo>
                <a:lnTo>
                  <a:pt x="80900" y="208849"/>
                </a:lnTo>
                <a:lnTo>
                  <a:pt x="108170" y="172382"/>
                </a:lnTo>
                <a:lnTo>
                  <a:pt x="138743" y="138743"/>
                </a:lnTo>
                <a:lnTo>
                  <a:pt x="172382" y="108170"/>
                </a:lnTo>
                <a:lnTo>
                  <a:pt x="208849" y="80900"/>
                </a:lnTo>
                <a:lnTo>
                  <a:pt x="247906" y="57173"/>
                </a:lnTo>
                <a:lnTo>
                  <a:pt x="289314" y="37225"/>
                </a:lnTo>
                <a:lnTo>
                  <a:pt x="332836" y="21296"/>
                </a:lnTo>
                <a:lnTo>
                  <a:pt x="378232" y="9623"/>
                </a:lnTo>
                <a:lnTo>
                  <a:pt x="425266" y="2445"/>
                </a:lnTo>
                <a:lnTo>
                  <a:pt x="473699" y="0"/>
                </a:lnTo>
                <a:lnTo>
                  <a:pt x="520519" y="2317"/>
                </a:lnTo>
                <a:lnTo>
                  <a:pt x="566545" y="9186"/>
                </a:lnTo>
                <a:lnTo>
                  <a:pt x="611468" y="20475"/>
                </a:lnTo>
                <a:lnTo>
                  <a:pt x="654977" y="36058"/>
                </a:lnTo>
                <a:lnTo>
                  <a:pt x="696760" y="55804"/>
                </a:lnTo>
                <a:lnTo>
                  <a:pt x="736509" y="79587"/>
                </a:lnTo>
                <a:lnTo>
                  <a:pt x="773911" y="107276"/>
                </a:lnTo>
                <a:lnTo>
                  <a:pt x="808656" y="138743"/>
                </a:lnTo>
                <a:lnTo>
                  <a:pt x="840123" y="173488"/>
                </a:lnTo>
                <a:lnTo>
                  <a:pt x="867812" y="210890"/>
                </a:lnTo>
                <a:lnTo>
                  <a:pt x="891595" y="250639"/>
                </a:lnTo>
                <a:lnTo>
                  <a:pt x="911341" y="292422"/>
                </a:lnTo>
                <a:lnTo>
                  <a:pt x="926924" y="335931"/>
                </a:lnTo>
                <a:lnTo>
                  <a:pt x="938213" y="380854"/>
                </a:lnTo>
                <a:lnTo>
                  <a:pt x="945082" y="426880"/>
                </a:lnTo>
                <a:lnTo>
                  <a:pt x="947399" y="473699"/>
                </a:lnTo>
                <a:lnTo>
                  <a:pt x="944954" y="522133"/>
                </a:lnTo>
                <a:lnTo>
                  <a:pt x="937776" y="569167"/>
                </a:lnTo>
                <a:lnTo>
                  <a:pt x="926103" y="614563"/>
                </a:lnTo>
                <a:lnTo>
                  <a:pt x="910174" y="658085"/>
                </a:lnTo>
                <a:lnTo>
                  <a:pt x="890226" y="699493"/>
                </a:lnTo>
                <a:lnTo>
                  <a:pt x="866499" y="738550"/>
                </a:lnTo>
                <a:lnTo>
                  <a:pt x="839229" y="775017"/>
                </a:lnTo>
                <a:lnTo>
                  <a:pt x="808656" y="808656"/>
                </a:lnTo>
                <a:lnTo>
                  <a:pt x="775017" y="839229"/>
                </a:lnTo>
                <a:lnTo>
                  <a:pt x="738550" y="866499"/>
                </a:lnTo>
                <a:lnTo>
                  <a:pt x="699493" y="890226"/>
                </a:lnTo>
                <a:lnTo>
                  <a:pt x="658085" y="910174"/>
                </a:lnTo>
                <a:lnTo>
                  <a:pt x="614563" y="926103"/>
                </a:lnTo>
                <a:lnTo>
                  <a:pt x="569167" y="937776"/>
                </a:lnTo>
                <a:lnTo>
                  <a:pt x="522133" y="944954"/>
                </a:lnTo>
                <a:lnTo>
                  <a:pt x="473699" y="947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93725" y="651514"/>
            <a:ext cx="31508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60" dirty="0"/>
              <a:t>If </a:t>
            </a:r>
            <a:r>
              <a:rPr sz="2000" spc="-20" dirty="0"/>
              <a:t>you </a:t>
            </a:r>
            <a:r>
              <a:rPr sz="2000" spc="-35" dirty="0"/>
              <a:t>are </a:t>
            </a:r>
            <a:r>
              <a:rPr sz="2000" spc="5" dirty="0"/>
              <a:t>on </a:t>
            </a:r>
            <a:r>
              <a:rPr sz="2000" dirty="0"/>
              <a:t>windows,</a:t>
            </a:r>
            <a:r>
              <a:rPr sz="2000" spc="-375" dirty="0"/>
              <a:t> </a:t>
            </a:r>
            <a:r>
              <a:rPr sz="2000" spc="-15" dirty="0"/>
              <a:t>open  </a:t>
            </a:r>
            <a:r>
              <a:rPr sz="2000" spc="-40" dirty="0"/>
              <a:t>Git-Bash.</a:t>
            </a:r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5293725" y="2785115"/>
            <a:ext cx="3323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60" dirty="0">
                <a:latin typeface="Arial"/>
                <a:cs typeface="Arial"/>
              </a:rPr>
              <a:t>If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you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are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linux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or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Mac,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ﬁre  </a:t>
            </a:r>
            <a:r>
              <a:rPr sz="2000" spc="-5" dirty="0">
                <a:latin typeface="Arial"/>
                <a:cs typeface="Arial"/>
              </a:rPr>
              <a:t>up </a:t>
            </a:r>
            <a:r>
              <a:rPr sz="2000" spc="-25" dirty="0">
                <a:latin typeface="Arial"/>
                <a:cs typeface="Arial"/>
              </a:rPr>
              <a:t>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terminal.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4174" y="1488899"/>
            <a:ext cx="845824" cy="84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1600" y="3697625"/>
            <a:ext cx="1000549" cy="1000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9275" y="503825"/>
            <a:ext cx="3933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Let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5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know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who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660525"/>
            <a:ext cx="8839199" cy="3494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300"/>
              </a:lnSpc>
              <a:spcBef>
                <a:spcPts val="100"/>
              </a:spcBef>
            </a:pPr>
            <a:r>
              <a:rPr spc="-20" dirty="0"/>
              <a:t>GitHub </a:t>
            </a:r>
            <a:r>
              <a:rPr spc="-5" dirty="0"/>
              <a:t>uses </a:t>
            </a:r>
            <a:r>
              <a:rPr spc="5" dirty="0"/>
              <a:t>the </a:t>
            </a:r>
            <a:r>
              <a:rPr spc="10" dirty="0"/>
              <a:t>email </a:t>
            </a:r>
            <a:r>
              <a:rPr spc="-5" dirty="0"/>
              <a:t>address </a:t>
            </a:r>
            <a:r>
              <a:rPr spc="15" dirty="0"/>
              <a:t>set </a:t>
            </a:r>
            <a:r>
              <a:rPr spc="10" dirty="0"/>
              <a:t>in </a:t>
            </a:r>
            <a:r>
              <a:rPr spc="-15" dirty="0"/>
              <a:t>your </a:t>
            </a:r>
            <a:r>
              <a:rPr spc="15" dirty="0"/>
              <a:t>local </a:t>
            </a:r>
            <a:r>
              <a:rPr spc="-20" dirty="0"/>
              <a:t>Git </a:t>
            </a:r>
            <a:r>
              <a:rPr spc="15" dirty="0"/>
              <a:t>conﬁguration </a:t>
            </a:r>
            <a:r>
              <a:rPr spc="45" dirty="0"/>
              <a:t>to  </a:t>
            </a:r>
            <a:r>
              <a:rPr spc="10" dirty="0"/>
              <a:t>associate</a:t>
            </a:r>
            <a:r>
              <a:rPr spc="-55" dirty="0"/>
              <a:t> </a:t>
            </a:r>
            <a:r>
              <a:rPr spc="45" dirty="0"/>
              <a:t>commits</a:t>
            </a:r>
            <a:r>
              <a:rPr spc="-55" dirty="0"/>
              <a:t> </a:t>
            </a:r>
            <a:r>
              <a:rPr spc="-10" dirty="0"/>
              <a:t>pushed</a:t>
            </a:r>
            <a:r>
              <a:rPr spc="-55" dirty="0"/>
              <a:t> </a:t>
            </a:r>
            <a:r>
              <a:rPr spc="50" dirty="0"/>
              <a:t>from</a:t>
            </a:r>
            <a:r>
              <a:rPr spc="-55" dirty="0"/>
              <a:t> </a:t>
            </a:r>
            <a:r>
              <a:rPr spc="5" dirty="0"/>
              <a:t>the</a:t>
            </a:r>
            <a:r>
              <a:rPr spc="-55" dirty="0"/>
              <a:t> </a:t>
            </a:r>
            <a:r>
              <a:rPr spc="25" dirty="0"/>
              <a:t>command</a:t>
            </a:r>
            <a:r>
              <a:rPr spc="-55" dirty="0"/>
              <a:t> </a:t>
            </a:r>
            <a:r>
              <a:rPr dirty="0"/>
              <a:t>line</a:t>
            </a:r>
            <a:r>
              <a:rPr spc="-55" dirty="0"/>
              <a:t> </a:t>
            </a:r>
            <a:r>
              <a:rPr spc="35" dirty="0"/>
              <a:t>with</a:t>
            </a:r>
            <a:r>
              <a:rPr spc="-55" dirty="0"/>
              <a:t> </a:t>
            </a:r>
            <a:r>
              <a:rPr spc="-15" dirty="0"/>
              <a:t>your</a:t>
            </a:r>
            <a:r>
              <a:rPr spc="-55" dirty="0"/>
              <a:t> </a:t>
            </a:r>
            <a:r>
              <a:rPr spc="-20" dirty="0"/>
              <a:t>GitHub  </a:t>
            </a:r>
            <a:r>
              <a:rPr spc="10" dirty="0"/>
              <a:t>account.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312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>
                <a:solidFill>
                  <a:srgbClr val="FFFFFF"/>
                </a:solidFill>
              </a:rPr>
              <a:t>Initializing </a:t>
            </a:r>
            <a:r>
              <a:rPr spc="-35" dirty="0">
                <a:solidFill>
                  <a:srgbClr val="FFFFFF"/>
                </a:solidFill>
              </a:rPr>
              <a:t>a </a:t>
            </a:r>
            <a:r>
              <a:rPr spc="-5" dirty="0">
                <a:solidFill>
                  <a:srgbClr val="FFFFFF"/>
                </a:solidFill>
              </a:rPr>
              <a:t>new</a:t>
            </a:r>
            <a:r>
              <a:rPr spc="-32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repository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1170124"/>
            <a:ext cx="8819560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001576"/>
            <a:ext cx="1466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0" dirty="0">
                <a:latin typeface="Arial"/>
                <a:cs typeface="Arial"/>
              </a:rPr>
              <a:t>Commits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720165"/>
            <a:ext cx="43459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Checkpoints/Snapshot </a:t>
            </a:r>
            <a:r>
              <a:rPr sz="2000" spc="80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2000" spc="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2000" spc="75" dirty="0">
                <a:solidFill>
                  <a:srgbClr val="595959"/>
                </a:solidFill>
                <a:latin typeface="Arial"/>
                <a:cs typeface="Arial"/>
              </a:rPr>
              <a:t>of 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5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15" dirty="0">
                <a:solidFill>
                  <a:srgbClr val="595959"/>
                </a:solidFill>
                <a:latin typeface="Arial"/>
                <a:cs typeface="Arial"/>
              </a:rPr>
              <a:t>(project)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at </a:t>
            </a:r>
            <a:r>
              <a:rPr sz="2000" spc="-25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3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595959"/>
                </a:solidFill>
                <a:latin typeface="Arial"/>
                <a:cs typeface="Arial"/>
              </a:rPr>
              <a:t>particular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4558" y="684440"/>
            <a:ext cx="3193908" cy="3779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125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FFFFFF"/>
                </a:solidFill>
              </a:rPr>
              <a:t>Creating your </a:t>
            </a:r>
            <a:r>
              <a:rPr spc="80" dirty="0">
                <a:solidFill>
                  <a:srgbClr val="FFFFFF"/>
                </a:solidFill>
              </a:rPr>
              <a:t>ﬁrst</a:t>
            </a:r>
            <a:r>
              <a:rPr spc="-305" dirty="0">
                <a:solidFill>
                  <a:srgbClr val="FFFFFF"/>
                </a:solidFill>
              </a:rPr>
              <a:t> </a:t>
            </a:r>
            <a:r>
              <a:rPr spc="85" dirty="0">
                <a:solidFill>
                  <a:srgbClr val="FFFFFF"/>
                </a:solidFill>
              </a:rPr>
              <a:t>commit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414706"/>
            <a:ext cx="9143999" cy="3296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6034" y="389684"/>
            <a:ext cx="6416055" cy="4277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151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Git</a:t>
            </a:r>
            <a:r>
              <a:rPr spc="-170" dirty="0"/>
              <a:t> </a:t>
            </a:r>
            <a:r>
              <a:rPr spc="-5" dirty="0"/>
              <a:t>Log</a:t>
            </a:r>
          </a:p>
        </p:txBody>
      </p:sp>
      <p:sp>
        <p:nvSpPr>
          <p:cNvPr id="3" name="object 3"/>
          <p:cNvSpPr/>
          <p:nvPr/>
        </p:nvSpPr>
        <p:spPr>
          <a:xfrm>
            <a:off x="1125899" y="3152475"/>
            <a:ext cx="6927850" cy="0"/>
          </a:xfrm>
          <a:custGeom>
            <a:avLst/>
            <a:gdLst/>
            <a:ahLst/>
            <a:cxnLst/>
            <a:rect l="l" t="t" r="r" b="b"/>
            <a:pathLst>
              <a:path w="6927850">
                <a:moveTo>
                  <a:pt x="0" y="0"/>
                </a:moveTo>
                <a:lnTo>
                  <a:pt x="6927449" y="0"/>
                </a:lnTo>
              </a:path>
            </a:pathLst>
          </a:custGeom>
          <a:ln w="28574">
            <a:solidFill>
              <a:srgbClr val="0637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39062" y="3090989"/>
            <a:ext cx="158250" cy="122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4799" y="3016125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49" y="272699"/>
                </a:moveTo>
                <a:lnTo>
                  <a:pt x="93252" y="265748"/>
                </a:lnTo>
                <a:lnTo>
                  <a:pt x="55823" y="246392"/>
                </a:lnTo>
                <a:lnTo>
                  <a:pt x="26307" y="216876"/>
                </a:lnTo>
                <a:lnTo>
                  <a:pt x="6951" y="179447"/>
                </a:lnTo>
                <a:lnTo>
                  <a:pt x="0" y="136349"/>
                </a:lnTo>
                <a:lnTo>
                  <a:pt x="6951" y="93252"/>
                </a:lnTo>
                <a:lnTo>
                  <a:pt x="26307" y="55823"/>
                </a:lnTo>
                <a:lnTo>
                  <a:pt x="55823" y="26307"/>
                </a:lnTo>
                <a:lnTo>
                  <a:pt x="93252" y="6951"/>
                </a:lnTo>
                <a:lnTo>
                  <a:pt x="136349" y="0"/>
                </a:lnTo>
                <a:lnTo>
                  <a:pt x="163074" y="2644"/>
                </a:lnTo>
                <a:lnTo>
                  <a:pt x="211997" y="22908"/>
                </a:lnTo>
                <a:lnTo>
                  <a:pt x="249791" y="60702"/>
                </a:lnTo>
                <a:lnTo>
                  <a:pt x="270055" y="109625"/>
                </a:lnTo>
                <a:lnTo>
                  <a:pt x="272699" y="136349"/>
                </a:lnTo>
                <a:lnTo>
                  <a:pt x="265748" y="179447"/>
                </a:lnTo>
                <a:lnTo>
                  <a:pt x="246392" y="216876"/>
                </a:lnTo>
                <a:lnTo>
                  <a:pt x="216876" y="246392"/>
                </a:lnTo>
                <a:lnTo>
                  <a:pt x="179447" y="265748"/>
                </a:lnTo>
                <a:lnTo>
                  <a:pt x="136349" y="272699"/>
                </a:lnTo>
                <a:close/>
              </a:path>
            </a:pathLst>
          </a:custGeom>
          <a:solidFill>
            <a:srgbClr val="009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4549" y="3016125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49" y="272699"/>
                </a:moveTo>
                <a:lnTo>
                  <a:pt x="93252" y="265748"/>
                </a:lnTo>
                <a:lnTo>
                  <a:pt x="55823" y="246392"/>
                </a:lnTo>
                <a:lnTo>
                  <a:pt x="26307" y="216876"/>
                </a:lnTo>
                <a:lnTo>
                  <a:pt x="6951" y="179447"/>
                </a:lnTo>
                <a:lnTo>
                  <a:pt x="0" y="136349"/>
                </a:lnTo>
                <a:lnTo>
                  <a:pt x="6951" y="93252"/>
                </a:lnTo>
                <a:lnTo>
                  <a:pt x="26307" y="55823"/>
                </a:lnTo>
                <a:lnTo>
                  <a:pt x="55823" y="26307"/>
                </a:lnTo>
                <a:lnTo>
                  <a:pt x="93252" y="6951"/>
                </a:lnTo>
                <a:lnTo>
                  <a:pt x="136349" y="0"/>
                </a:lnTo>
                <a:lnTo>
                  <a:pt x="163074" y="2644"/>
                </a:lnTo>
                <a:lnTo>
                  <a:pt x="211997" y="22908"/>
                </a:lnTo>
                <a:lnTo>
                  <a:pt x="249791" y="60702"/>
                </a:lnTo>
                <a:lnTo>
                  <a:pt x="270055" y="109625"/>
                </a:lnTo>
                <a:lnTo>
                  <a:pt x="272699" y="136349"/>
                </a:lnTo>
                <a:lnTo>
                  <a:pt x="265748" y="179447"/>
                </a:lnTo>
                <a:lnTo>
                  <a:pt x="246392" y="216876"/>
                </a:lnTo>
                <a:lnTo>
                  <a:pt x="216876" y="246392"/>
                </a:lnTo>
                <a:lnTo>
                  <a:pt x="179447" y="265748"/>
                </a:lnTo>
                <a:lnTo>
                  <a:pt x="136349" y="272699"/>
                </a:lnTo>
                <a:close/>
              </a:path>
            </a:pathLst>
          </a:custGeom>
          <a:solidFill>
            <a:srgbClr val="009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31949" y="3016125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49" y="272699"/>
                </a:moveTo>
                <a:lnTo>
                  <a:pt x="93252" y="265748"/>
                </a:lnTo>
                <a:lnTo>
                  <a:pt x="55823" y="246392"/>
                </a:lnTo>
                <a:lnTo>
                  <a:pt x="26307" y="216876"/>
                </a:lnTo>
                <a:lnTo>
                  <a:pt x="6951" y="179447"/>
                </a:lnTo>
                <a:lnTo>
                  <a:pt x="0" y="136349"/>
                </a:lnTo>
                <a:lnTo>
                  <a:pt x="6951" y="93252"/>
                </a:lnTo>
                <a:lnTo>
                  <a:pt x="26307" y="55823"/>
                </a:lnTo>
                <a:lnTo>
                  <a:pt x="55823" y="26307"/>
                </a:lnTo>
                <a:lnTo>
                  <a:pt x="93252" y="6951"/>
                </a:lnTo>
                <a:lnTo>
                  <a:pt x="136349" y="0"/>
                </a:lnTo>
                <a:lnTo>
                  <a:pt x="163074" y="2644"/>
                </a:lnTo>
                <a:lnTo>
                  <a:pt x="211996" y="22908"/>
                </a:lnTo>
                <a:lnTo>
                  <a:pt x="249791" y="60702"/>
                </a:lnTo>
                <a:lnTo>
                  <a:pt x="270055" y="109625"/>
                </a:lnTo>
                <a:lnTo>
                  <a:pt x="272699" y="136349"/>
                </a:lnTo>
                <a:lnTo>
                  <a:pt x="265748" y="179447"/>
                </a:lnTo>
                <a:lnTo>
                  <a:pt x="246392" y="216876"/>
                </a:lnTo>
                <a:lnTo>
                  <a:pt x="216876" y="246392"/>
                </a:lnTo>
                <a:lnTo>
                  <a:pt x="179447" y="265748"/>
                </a:lnTo>
                <a:lnTo>
                  <a:pt x="136349" y="272699"/>
                </a:lnTo>
                <a:close/>
              </a:path>
            </a:pathLst>
          </a:custGeom>
          <a:solidFill>
            <a:srgbClr val="009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09350" y="3016125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49" y="272699"/>
                </a:moveTo>
                <a:lnTo>
                  <a:pt x="93252" y="265748"/>
                </a:lnTo>
                <a:lnTo>
                  <a:pt x="55823" y="246392"/>
                </a:lnTo>
                <a:lnTo>
                  <a:pt x="26307" y="216876"/>
                </a:lnTo>
                <a:lnTo>
                  <a:pt x="6951" y="179447"/>
                </a:lnTo>
                <a:lnTo>
                  <a:pt x="0" y="136349"/>
                </a:lnTo>
                <a:lnTo>
                  <a:pt x="6951" y="93252"/>
                </a:lnTo>
                <a:lnTo>
                  <a:pt x="26307" y="55823"/>
                </a:lnTo>
                <a:lnTo>
                  <a:pt x="55823" y="26307"/>
                </a:lnTo>
                <a:lnTo>
                  <a:pt x="93252" y="6951"/>
                </a:lnTo>
                <a:lnTo>
                  <a:pt x="136349" y="0"/>
                </a:lnTo>
                <a:lnTo>
                  <a:pt x="163074" y="2644"/>
                </a:lnTo>
                <a:lnTo>
                  <a:pt x="211997" y="22908"/>
                </a:lnTo>
                <a:lnTo>
                  <a:pt x="249791" y="60702"/>
                </a:lnTo>
                <a:lnTo>
                  <a:pt x="270055" y="109625"/>
                </a:lnTo>
                <a:lnTo>
                  <a:pt x="272699" y="136349"/>
                </a:lnTo>
                <a:lnTo>
                  <a:pt x="265748" y="179447"/>
                </a:lnTo>
                <a:lnTo>
                  <a:pt x="246392" y="216876"/>
                </a:lnTo>
                <a:lnTo>
                  <a:pt x="216876" y="246392"/>
                </a:lnTo>
                <a:lnTo>
                  <a:pt x="179447" y="265748"/>
                </a:lnTo>
                <a:lnTo>
                  <a:pt x="136349" y="272699"/>
                </a:lnTo>
                <a:close/>
              </a:path>
            </a:pathLst>
          </a:custGeom>
          <a:solidFill>
            <a:srgbClr val="009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800" y="1505124"/>
            <a:ext cx="1731010" cy="1422400"/>
          </a:xfrm>
          <a:custGeom>
            <a:avLst/>
            <a:gdLst/>
            <a:ahLst/>
            <a:cxnLst/>
            <a:rect l="l" t="t" r="r" b="b"/>
            <a:pathLst>
              <a:path w="1731010" h="1422400">
                <a:moveTo>
                  <a:pt x="1730399" y="1113899"/>
                </a:moveTo>
                <a:lnTo>
                  <a:pt x="0" y="1113899"/>
                </a:lnTo>
                <a:lnTo>
                  <a:pt x="0" y="0"/>
                </a:lnTo>
                <a:lnTo>
                  <a:pt x="1730399" y="0"/>
                </a:lnTo>
                <a:lnTo>
                  <a:pt x="1730399" y="1113899"/>
                </a:lnTo>
                <a:close/>
              </a:path>
              <a:path w="1731010" h="1422400">
                <a:moveTo>
                  <a:pt x="746650" y="1422171"/>
                </a:moveTo>
                <a:lnTo>
                  <a:pt x="288399" y="1113899"/>
                </a:lnTo>
                <a:lnTo>
                  <a:pt x="720999" y="1113899"/>
                </a:lnTo>
                <a:lnTo>
                  <a:pt x="746650" y="1422171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2624" y="1863456"/>
            <a:ext cx="1341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fruits.txt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59899" y="3365797"/>
            <a:ext cx="1647825" cy="1268095"/>
          </a:xfrm>
          <a:custGeom>
            <a:avLst/>
            <a:gdLst/>
            <a:ahLst/>
            <a:cxnLst/>
            <a:rect l="l" t="t" r="r" b="b"/>
            <a:pathLst>
              <a:path w="1647825" h="1268095">
                <a:moveTo>
                  <a:pt x="686374" y="154052"/>
                </a:moveTo>
                <a:lnTo>
                  <a:pt x="274549" y="154052"/>
                </a:lnTo>
                <a:lnTo>
                  <a:pt x="450355" y="0"/>
                </a:lnTo>
                <a:lnTo>
                  <a:pt x="686374" y="154052"/>
                </a:lnTo>
                <a:close/>
              </a:path>
              <a:path w="1647825" h="1268095">
                <a:moveTo>
                  <a:pt x="1647299" y="1267952"/>
                </a:moveTo>
                <a:lnTo>
                  <a:pt x="0" y="1267952"/>
                </a:lnTo>
                <a:lnTo>
                  <a:pt x="0" y="154052"/>
                </a:lnTo>
                <a:lnTo>
                  <a:pt x="1647299" y="154052"/>
                </a:lnTo>
                <a:lnTo>
                  <a:pt x="1647299" y="1267952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86175" y="3923331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800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3099" y="1586424"/>
            <a:ext cx="1731010" cy="1422400"/>
          </a:xfrm>
          <a:custGeom>
            <a:avLst/>
            <a:gdLst/>
            <a:ahLst/>
            <a:cxnLst/>
            <a:rect l="l" t="t" r="r" b="b"/>
            <a:pathLst>
              <a:path w="1731010" h="1422400">
                <a:moveTo>
                  <a:pt x="1730399" y="1113899"/>
                </a:moveTo>
                <a:lnTo>
                  <a:pt x="0" y="1113899"/>
                </a:lnTo>
                <a:lnTo>
                  <a:pt x="0" y="0"/>
                </a:lnTo>
                <a:lnTo>
                  <a:pt x="1730399" y="0"/>
                </a:lnTo>
                <a:lnTo>
                  <a:pt x="1730399" y="1113899"/>
                </a:lnTo>
                <a:close/>
              </a:path>
              <a:path w="1731010" h="1422400">
                <a:moveTo>
                  <a:pt x="746650" y="1422171"/>
                </a:moveTo>
                <a:lnTo>
                  <a:pt x="288399" y="1113899"/>
                </a:lnTo>
                <a:lnTo>
                  <a:pt x="720999" y="1113899"/>
                </a:lnTo>
                <a:lnTo>
                  <a:pt x="746650" y="1422171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70924" y="1944756"/>
            <a:ext cx="1391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800" spc="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Oranges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075" y="3431688"/>
            <a:ext cx="8045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5bc86ce4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32925" y="2684938"/>
            <a:ext cx="717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54545cd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9475" y="3334937"/>
            <a:ext cx="805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9dc86ce4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25500" y="3308198"/>
            <a:ext cx="1647825" cy="1325880"/>
          </a:xfrm>
          <a:custGeom>
            <a:avLst/>
            <a:gdLst/>
            <a:ahLst/>
            <a:cxnLst/>
            <a:rect l="l" t="t" r="r" b="b"/>
            <a:pathLst>
              <a:path w="1647825" h="1325879">
                <a:moveTo>
                  <a:pt x="686374" y="211651"/>
                </a:moveTo>
                <a:lnTo>
                  <a:pt x="274549" y="211651"/>
                </a:lnTo>
                <a:lnTo>
                  <a:pt x="606074" y="0"/>
                </a:lnTo>
                <a:lnTo>
                  <a:pt x="686374" y="211651"/>
                </a:lnTo>
                <a:close/>
              </a:path>
              <a:path w="1647825" h="1325879">
                <a:moveTo>
                  <a:pt x="1647299" y="1325551"/>
                </a:moveTo>
                <a:lnTo>
                  <a:pt x="0" y="1325551"/>
                </a:lnTo>
                <a:lnTo>
                  <a:pt x="0" y="211651"/>
                </a:lnTo>
                <a:lnTo>
                  <a:pt x="1647299" y="211651"/>
                </a:lnTo>
                <a:lnTo>
                  <a:pt x="1647299" y="1325551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51775" y="4004631"/>
            <a:ext cx="1207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Grapes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7075" y="2327800"/>
            <a:ext cx="718185" cy="59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algn="ctr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latin typeface="Trebuchet MS"/>
                <a:cs typeface="Trebuchet MS"/>
              </a:rPr>
              <a:t>HEAD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sz="1400" spc="-5" dirty="0">
                <a:latin typeface="Arial"/>
                <a:cs typeface="Arial"/>
              </a:rPr>
              <a:t>767eb34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549" y="503825"/>
            <a:ext cx="3704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To </a:t>
            </a:r>
            <a:r>
              <a:rPr spc="-60" dirty="0"/>
              <a:t>Reset </a:t>
            </a:r>
            <a:r>
              <a:rPr spc="-20" dirty="0"/>
              <a:t>your</a:t>
            </a:r>
            <a:r>
              <a:rPr spc="-204" dirty="0"/>
              <a:t> </a:t>
            </a:r>
            <a:r>
              <a:rPr spc="40" dirty="0"/>
              <a:t>Commits</a:t>
            </a:r>
          </a:p>
        </p:txBody>
      </p:sp>
      <p:sp>
        <p:nvSpPr>
          <p:cNvPr id="4" name="object 4"/>
          <p:cNvSpPr/>
          <p:nvPr/>
        </p:nvSpPr>
        <p:spPr>
          <a:xfrm>
            <a:off x="707112" y="1087175"/>
            <a:ext cx="7729785" cy="3820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5143499"/>
                </a:moveTo>
                <a:lnTo>
                  <a:pt x="4312024" y="5143499"/>
                </a:lnTo>
                <a:lnTo>
                  <a:pt x="4312024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4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2078966"/>
            <a:ext cx="25488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48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5" dirty="0">
                <a:solidFill>
                  <a:srgbClr val="FFFFFF"/>
                </a:solidFill>
                <a:latin typeface="Arial"/>
                <a:cs typeface="Arial"/>
              </a:rPr>
              <a:t>Good!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8299" y="2030324"/>
            <a:ext cx="947419" cy="947419"/>
          </a:xfrm>
          <a:custGeom>
            <a:avLst/>
            <a:gdLst/>
            <a:ahLst/>
            <a:cxnLst/>
            <a:rect l="l" t="t" r="r" b="b"/>
            <a:pathLst>
              <a:path w="947420" h="947419">
                <a:moveTo>
                  <a:pt x="473699" y="947399"/>
                </a:moveTo>
                <a:lnTo>
                  <a:pt x="425266" y="944954"/>
                </a:lnTo>
                <a:lnTo>
                  <a:pt x="378232" y="937776"/>
                </a:lnTo>
                <a:lnTo>
                  <a:pt x="332836" y="926103"/>
                </a:lnTo>
                <a:lnTo>
                  <a:pt x="289314" y="910174"/>
                </a:lnTo>
                <a:lnTo>
                  <a:pt x="247906" y="890226"/>
                </a:lnTo>
                <a:lnTo>
                  <a:pt x="208849" y="866499"/>
                </a:lnTo>
                <a:lnTo>
                  <a:pt x="172382" y="839229"/>
                </a:lnTo>
                <a:lnTo>
                  <a:pt x="138743" y="808656"/>
                </a:lnTo>
                <a:lnTo>
                  <a:pt x="108170" y="775017"/>
                </a:lnTo>
                <a:lnTo>
                  <a:pt x="80900" y="738550"/>
                </a:lnTo>
                <a:lnTo>
                  <a:pt x="57173" y="699493"/>
                </a:lnTo>
                <a:lnTo>
                  <a:pt x="37225" y="658085"/>
                </a:lnTo>
                <a:lnTo>
                  <a:pt x="21296" y="614563"/>
                </a:lnTo>
                <a:lnTo>
                  <a:pt x="9623" y="569167"/>
                </a:lnTo>
                <a:lnTo>
                  <a:pt x="2445" y="522133"/>
                </a:lnTo>
                <a:lnTo>
                  <a:pt x="0" y="473699"/>
                </a:lnTo>
                <a:lnTo>
                  <a:pt x="2445" y="425266"/>
                </a:lnTo>
                <a:lnTo>
                  <a:pt x="9623" y="378232"/>
                </a:lnTo>
                <a:lnTo>
                  <a:pt x="21296" y="332836"/>
                </a:lnTo>
                <a:lnTo>
                  <a:pt x="37225" y="289314"/>
                </a:lnTo>
                <a:lnTo>
                  <a:pt x="57173" y="247906"/>
                </a:lnTo>
                <a:lnTo>
                  <a:pt x="80900" y="208849"/>
                </a:lnTo>
                <a:lnTo>
                  <a:pt x="108170" y="172382"/>
                </a:lnTo>
                <a:lnTo>
                  <a:pt x="138743" y="138743"/>
                </a:lnTo>
                <a:lnTo>
                  <a:pt x="172382" y="108170"/>
                </a:lnTo>
                <a:lnTo>
                  <a:pt x="208849" y="80900"/>
                </a:lnTo>
                <a:lnTo>
                  <a:pt x="247906" y="57173"/>
                </a:lnTo>
                <a:lnTo>
                  <a:pt x="289314" y="37225"/>
                </a:lnTo>
                <a:lnTo>
                  <a:pt x="332836" y="21296"/>
                </a:lnTo>
                <a:lnTo>
                  <a:pt x="378232" y="9623"/>
                </a:lnTo>
                <a:lnTo>
                  <a:pt x="425266" y="2445"/>
                </a:lnTo>
                <a:lnTo>
                  <a:pt x="473699" y="0"/>
                </a:lnTo>
                <a:lnTo>
                  <a:pt x="520519" y="2317"/>
                </a:lnTo>
                <a:lnTo>
                  <a:pt x="566545" y="9186"/>
                </a:lnTo>
                <a:lnTo>
                  <a:pt x="611468" y="20475"/>
                </a:lnTo>
                <a:lnTo>
                  <a:pt x="654977" y="36058"/>
                </a:lnTo>
                <a:lnTo>
                  <a:pt x="696760" y="55804"/>
                </a:lnTo>
                <a:lnTo>
                  <a:pt x="736509" y="79587"/>
                </a:lnTo>
                <a:lnTo>
                  <a:pt x="773911" y="107276"/>
                </a:lnTo>
                <a:lnTo>
                  <a:pt x="808656" y="138743"/>
                </a:lnTo>
                <a:lnTo>
                  <a:pt x="840123" y="173488"/>
                </a:lnTo>
                <a:lnTo>
                  <a:pt x="867812" y="210890"/>
                </a:lnTo>
                <a:lnTo>
                  <a:pt x="891595" y="250639"/>
                </a:lnTo>
                <a:lnTo>
                  <a:pt x="911341" y="292422"/>
                </a:lnTo>
                <a:lnTo>
                  <a:pt x="926924" y="335931"/>
                </a:lnTo>
                <a:lnTo>
                  <a:pt x="938213" y="380854"/>
                </a:lnTo>
                <a:lnTo>
                  <a:pt x="945082" y="426880"/>
                </a:lnTo>
                <a:lnTo>
                  <a:pt x="947399" y="473699"/>
                </a:lnTo>
                <a:lnTo>
                  <a:pt x="944954" y="522133"/>
                </a:lnTo>
                <a:lnTo>
                  <a:pt x="937776" y="569167"/>
                </a:lnTo>
                <a:lnTo>
                  <a:pt x="926103" y="614563"/>
                </a:lnTo>
                <a:lnTo>
                  <a:pt x="910174" y="658085"/>
                </a:lnTo>
                <a:lnTo>
                  <a:pt x="890226" y="699493"/>
                </a:lnTo>
                <a:lnTo>
                  <a:pt x="866499" y="738550"/>
                </a:lnTo>
                <a:lnTo>
                  <a:pt x="839229" y="775017"/>
                </a:lnTo>
                <a:lnTo>
                  <a:pt x="808656" y="808656"/>
                </a:lnTo>
                <a:lnTo>
                  <a:pt x="775017" y="839229"/>
                </a:lnTo>
                <a:lnTo>
                  <a:pt x="738550" y="866499"/>
                </a:lnTo>
                <a:lnTo>
                  <a:pt x="699493" y="890226"/>
                </a:lnTo>
                <a:lnTo>
                  <a:pt x="658085" y="910174"/>
                </a:lnTo>
                <a:lnTo>
                  <a:pt x="614563" y="926103"/>
                </a:lnTo>
                <a:lnTo>
                  <a:pt x="569167" y="937776"/>
                </a:lnTo>
                <a:lnTo>
                  <a:pt x="522133" y="944954"/>
                </a:lnTo>
                <a:lnTo>
                  <a:pt x="473699" y="947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2290" marR="508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Working </a:t>
            </a:r>
            <a:r>
              <a:rPr spc="40" dirty="0"/>
              <a:t>with </a:t>
            </a:r>
            <a:r>
              <a:rPr spc="-20" dirty="0"/>
              <a:t>GitHub </a:t>
            </a:r>
            <a:r>
              <a:rPr spc="-15" dirty="0"/>
              <a:t>and  </a:t>
            </a:r>
            <a:r>
              <a:rPr spc="15" dirty="0"/>
              <a:t>fundamentals </a:t>
            </a:r>
            <a:r>
              <a:rPr spc="80" dirty="0"/>
              <a:t>of </a:t>
            </a:r>
            <a:r>
              <a:rPr spc="-40" dirty="0"/>
              <a:t>Gut</a:t>
            </a:r>
            <a:r>
              <a:rPr spc="-335" dirty="0"/>
              <a:t> </a:t>
            </a:r>
            <a:r>
              <a:rPr spc="-5" dirty="0"/>
              <a:t>101.</a:t>
            </a:r>
          </a:p>
        </p:txBody>
      </p:sp>
      <p:sp>
        <p:nvSpPr>
          <p:cNvPr id="9" name="object 9"/>
          <p:cNvSpPr/>
          <p:nvPr/>
        </p:nvSpPr>
        <p:spPr>
          <a:xfrm>
            <a:off x="5285725" y="1481450"/>
            <a:ext cx="3248474" cy="3248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407902"/>
            <a:ext cx="5576570" cy="1750060"/>
          </a:xfrm>
          <a:custGeom>
            <a:avLst/>
            <a:gdLst/>
            <a:ahLst/>
            <a:cxnLst/>
            <a:rect l="l" t="t" r="r" b="b"/>
            <a:pathLst>
              <a:path w="5576570" h="1750060">
                <a:moveTo>
                  <a:pt x="0" y="1749774"/>
                </a:moveTo>
                <a:lnTo>
                  <a:pt x="5576374" y="1749774"/>
                </a:lnTo>
                <a:lnTo>
                  <a:pt x="5576374" y="0"/>
                </a:lnTo>
                <a:lnTo>
                  <a:pt x="0" y="0"/>
                </a:lnTo>
                <a:lnTo>
                  <a:pt x="0" y="1749774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76375" y="0"/>
            <a:ext cx="3568065" cy="5143500"/>
          </a:xfrm>
          <a:custGeom>
            <a:avLst/>
            <a:gdLst/>
            <a:ahLst/>
            <a:cxnLst/>
            <a:rect l="l" t="t" r="r" b="b"/>
            <a:pathLst>
              <a:path w="3568065" h="5143500">
                <a:moveTo>
                  <a:pt x="0" y="0"/>
                </a:moveTo>
                <a:lnTo>
                  <a:pt x="3567624" y="0"/>
                </a:lnTo>
                <a:lnTo>
                  <a:pt x="3567624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4525" y="452435"/>
            <a:ext cx="3005455" cy="1028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90"/>
              </a:lnSpc>
              <a:spcBef>
                <a:spcPts val="100"/>
              </a:spcBef>
            </a:pPr>
            <a:r>
              <a:rPr sz="3000" spc="45" dirty="0">
                <a:solidFill>
                  <a:srgbClr val="666666"/>
                </a:solidFill>
              </a:rPr>
              <a:t>Introduction</a:t>
            </a:r>
            <a:r>
              <a:rPr sz="3000" spc="-105" dirty="0">
                <a:solidFill>
                  <a:srgbClr val="666666"/>
                </a:solidFill>
              </a:rPr>
              <a:t> </a:t>
            </a:r>
            <a:r>
              <a:rPr sz="3000" spc="75" dirty="0">
                <a:solidFill>
                  <a:srgbClr val="666666"/>
                </a:solidFill>
              </a:rPr>
              <a:t>to</a:t>
            </a:r>
            <a:endParaRPr sz="3000"/>
          </a:p>
          <a:p>
            <a:pPr marL="12700">
              <a:lnSpc>
                <a:spcPts val="4310"/>
              </a:lnSpc>
            </a:pPr>
            <a:r>
              <a:rPr sz="3600" spc="-15" dirty="0"/>
              <a:t>Git and</a:t>
            </a:r>
            <a:r>
              <a:rPr sz="3600" spc="-280" dirty="0"/>
              <a:t> </a:t>
            </a:r>
            <a:r>
              <a:rPr sz="3600" spc="-15" dirty="0"/>
              <a:t>GitHub</a:t>
            </a:r>
            <a:endParaRPr sz="3600"/>
          </a:p>
        </p:txBody>
      </p:sp>
      <p:sp>
        <p:nvSpPr>
          <p:cNvPr id="5" name="object 5"/>
          <p:cNvSpPr/>
          <p:nvPr/>
        </p:nvSpPr>
        <p:spPr>
          <a:xfrm>
            <a:off x="5932937" y="694850"/>
            <a:ext cx="2622674" cy="2622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325" y="1827174"/>
            <a:ext cx="678180" cy="0"/>
          </a:xfrm>
          <a:custGeom>
            <a:avLst/>
            <a:gdLst/>
            <a:ahLst/>
            <a:cxnLst/>
            <a:rect l="l" t="t" r="r" b="b"/>
            <a:pathLst>
              <a:path w="678180">
                <a:moveTo>
                  <a:pt x="0" y="0"/>
                </a:moveTo>
                <a:lnTo>
                  <a:pt x="677699" y="0"/>
                </a:lnTo>
              </a:path>
            </a:pathLst>
          </a:custGeom>
          <a:ln w="77699">
            <a:solidFill>
              <a:srgbClr val="19D7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7200" y="2724186"/>
            <a:ext cx="3352800" cy="2733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en-US" dirty="0">
                <a:latin typeface="Arial"/>
                <a:cs typeface="Arial"/>
              </a:rPr>
              <a:t>The Open Source Roadshow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12375" y="3298475"/>
            <a:ext cx="963450" cy="96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5249" y="3393725"/>
            <a:ext cx="678180" cy="678180"/>
          </a:xfrm>
          <a:custGeom>
            <a:avLst/>
            <a:gdLst/>
            <a:ahLst/>
            <a:cxnLst/>
            <a:rect l="l" t="t" r="r" b="b"/>
            <a:pathLst>
              <a:path w="678179" h="678179">
                <a:moveTo>
                  <a:pt x="338849" y="677699"/>
                </a:moveTo>
                <a:lnTo>
                  <a:pt x="292870" y="674606"/>
                </a:lnTo>
                <a:lnTo>
                  <a:pt x="248770" y="665595"/>
                </a:lnTo>
                <a:lnTo>
                  <a:pt x="206954" y="651071"/>
                </a:lnTo>
                <a:lnTo>
                  <a:pt x="167825" y="631437"/>
                </a:lnTo>
                <a:lnTo>
                  <a:pt x="131788" y="607096"/>
                </a:lnTo>
                <a:lnTo>
                  <a:pt x="99246" y="578453"/>
                </a:lnTo>
                <a:lnTo>
                  <a:pt x="70603" y="545911"/>
                </a:lnTo>
                <a:lnTo>
                  <a:pt x="46262" y="509874"/>
                </a:lnTo>
                <a:lnTo>
                  <a:pt x="26628" y="470745"/>
                </a:lnTo>
                <a:lnTo>
                  <a:pt x="12104" y="428929"/>
                </a:lnTo>
                <a:lnTo>
                  <a:pt x="3093" y="384829"/>
                </a:lnTo>
                <a:lnTo>
                  <a:pt x="0" y="338849"/>
                </a:lnTo>
                <a:lnTo>
                  <a:pt x="3093" y="292870"/>
                </a:lnTo>
                <a:lnTo>
                  <a:pt x="12104" y="248770"/>
                </a:lnTo>
                <a:lnTo>
                  <a:pt x="26628" y="206954"/>
                </a:lnTo>
                <a:lnTo>
                  <a:pt x="46262" y="167825"/>
                </a:lnTo>
                <a:lnTo>
                  <a:pt x="70603" y="131788"/>
                </a:lnTo>
                <a:lnTo>
                  <a:pt x="99246" y="99246"/>
                </a:lnTo>
                <a:lnTo>
                  <a:pt x="131788" y="70603"/>
                </a:lnTo>
                <a:lnTo>
                  <a:pt x="167825" y="46262"/>
                </a:lnTo>
                <a:lnTo>
                  <a:pt x="206954" y="26628"/>
                </a:lnTo>
                <a:lnTo>
                  <a:pt x="248770" y="12104"/>
                </a:lnTo>
                <a:lnTo>
                  <a:pt x="292870" y="3093"/>
                </a:lnTo>
                <a:lnTo>
                  <a:pt x="338849" y="0"/>
                </a:lnTo>
                <a:lnTo>
                  <a:pt x="392177" y="4221"/>
                </a:lnTo>
                <a:lnTo>
                  <a:pt x="443712" y="16633"/>
                </a:lnTo>
                <a:lnTo>
                  <a:pt x="492542" y="36859"/>
                </a:lnTo>
                <a:lnTo>
                  <a:pt x="537759" y="64523"/>
                </a:lnTo>
                <a:lnTo>
                  <a:pt x="578452" y="99246"/>
                </a:lnTo>
                <a:lnTo>
                  <a:pt x="613176" y="139940"/>
                </a:lnTo>
                <a:lnTo>
                  <a:pt x="640840" y="185157"/>
                </a:lnTo>
                <a:lnTo>
                  <a:pt x="661066" y="233987"/>
                </a:lnTo>
                <a:lnTo>
                  <a:pt x="673478" y="285522"/>
                </a:lnTo>
                <a:lnTo>
                  <a:pt x="677699" y="338849"/>
                </a:lnTo>
                <a:lnTo>
                  <a:pt x="674606" y="384829"/>
                </a:lnTo>
                <a:lnTo>
                  <a:pt x="665595" y="428929"/>
                </a:lnTo>
                <a:lnTo>
                  <a:pt x="651071" y="470745"/>
                </a:lnTo>
                <a:lnTo>
                  <a:pt x="631437" y="509874"/>
                </a:lnTo>
                <a:lnTo>
                  <a:pt x="607096" y="545911"/>
                </a:lnTo>
                <a:lnTo>
                  <a:pt x="578453" y="578453"/>
                </a:lnTo>
                <a:lnTo>
                  <a:pt x="545911" y="607096"/>
                </a:lnTo>
                <a:lnTo>
                  <a:pt x="509874" y="631437"/>
                </a:lnTo>
                <a:lnTo>
                  <a:pt x="470745" y="651071"/>
                </a:lnTo>
                <a:lnTo>
                  <a:pt x="428929" y="665595"/>
                </a:lnTo>
                <a:lnTo>
                  <a:pt x="384829" y="674606"/>
                </a:lnTo>
                <a:lnTo>
                  <a:pt x="338849" y="677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5062" y="3513549"/>
            <a:ext cx="438074" cy="43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37575" y="4471224"/>
            <a:ext cx="443620" cy="438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9DA5F5-9A63-43CF-A88B-C16C18B6481B}"/>
              </a:ext>
            </a:extLst>
          </p:cNvPr>
          <p:cNvSpPr txBox="1"/>
          <p:nvPr/>
        </p:nvSpPr>
        <p:spPr>
          <a:xfrm>
            <a:off x="5840825" y="4113737"/>
            <a:ext cx="2001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Loveneesh</a:t>
            </a:r>
            <a:r>
              <a:rPr lang="en-US" b="1" dirty="0"/>
              <a:t> Dhir</a:t>
            </a:r>
            <a:endParaRPr lang="en-US" sz="1400" b="1" dirty="0"/>
          </a:p>
          <a:p>
            <a:r>
              <a:rPr lang="en-US" sz="1400" dirty="0"/>
              <a:t>GitHub Campus Advisor</a:t>
            </a:r>
          </a:p>
          <a:p>
            <a:endParaRPr lang="en-US" sz="12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449" y="503825"/>
            <a:ext cx="4625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Downloading/Updating</a:t>
            </a:r>
            <a:r>
              <a:rPr spc="-140" dirty="0"/>
              <a:t> </a:t>
            </a:r>
            <a:r>
              <a:rPr spc="-5" dirty="0"/>
              <a:t>repos</a:t>
            </a:r>
          </a:p>
        </p:txBody>
      </p:sp>
      <p:sp>
        <p:nvSpPr>
          <p:cNvPr id="4" name="object 4"/>
          <p:cNvSpPr/>
          <p:nvPr/>
        </p:nvSpPr>
        <p:spPr>
          <a:xfrm>
            <a:off x="223499" y="1158275"/>
            <a:ext cx="8839199" cy="3422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033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Git</a:t>
            </a:r>
            <a:r>
              <a:rPr spc="-160" dirty="0"/>
              <a:t> </a:t>
            </a:r>
            <a:r>
              <a:rPr spc="-30" dirty="0"/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1170124"/>
            <a:ext cx="5687614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3550" y="1033849"/>
            <a:ext cx="2502974" cy="3179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7887" y="503825"/>
            <a:ext cx="39611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hands</a:t>
            </a:r>
            <a:r>
              <a:rPr sz="2800" spc="-5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on!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3737" y="2205091"/>
            <a:ext cx="52133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5" dirty="0">
                <a:solidFill>
                  <a:srgbClr val="FFFFFF"/>
                </a:solidFill>
                <a:latin typeface="Arial"/>
                <a:cs typeface="Arial"/>
              </a:rPr>
              <a:t>https://gitme.js.org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772" y="269804"/>
            <a:ext cx="4919619" cy="4512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35282" y="1930310"/>
            <a:ext cx="35267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latin typeface="Arial"/>
                <a:cs typeface="Arial"/>
              </a:rPr>
              <a:t>What </a:t>
            </a:r>
            <a:r>
              <a:rPr sz="3000" dirty="0">
                <a:latin typeface="Arial"/>
                <a:cs typeface="Arial"/>
              </a:rPr>
              <a:t>can we </a:t>
            </a:r>
            <a:r>
              <a:rPr sz="3000" spc="25" dirty="0">
                <a:latin typeface="Arial"/>
                <a:cs typeface="Arial"/>
              </a:rPr>
              <a:t>do</a:t>
            </a:r>
            <a:r>
              <a:rPr sz="3000" spc="-425" dirty="0">
                <a:latin typeface="Arial"/>
                <a:cs typeface="Arial"/>
              </a:rPr>
              <a:t> </a:t>
            </a:r>
            <a:r>
              <a:rPr sz="3000" spc="60" dirty="0">
                <a:latin typeface="Arial"/>
                <a:cs typeface="Arial"/>
              </a:rPr>
              <a:t>with  </a:t>
            </a:r>
            <a:r>
              <a:rPr sz="3000" spc="-60" dirty="0">
                <a:latin typeface="Arial"/>
                <a:cs typeface="Arial"/>
              </a:rPr>
              <a:t>GitHub?</a:t>
            </a:r>
            <a:endParaRPr sz="30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3000" i="1" spc="-25" dirty="0">
                <a:solidFill>
                  <a:srgbClr val="999999"/>
                </a:solidFill>
                <a:latin typeface="Calibri"/>
                <a:cs typeface="Calibri"/>
              </a:rPr>
              <a:t>Well, </a:t>
            </a:r>
            <a:r>
              <a:rPr sz="3000" i="1" spc="25" dirty="0">
                <a:solidFill>
                  <a:srgbClr val="999999"/>
                </a:solidFill>
                <a:latin typeface="Calibri"/>
                <a:cs typeface="Calibri"/>
              </a:rPr>
              <a:t>what</a:t>
            </a:r>
            <a:r>
              <a:rPr sz="3000" i="1" spc="105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3000" i="1" spc="35" dirty="0">
                <a:solidFill>
                  <a:srgbClr val="999999"/>
                </a:solidFill>
                <a:latin typeface="Calibri"/>
                <a:cs typeface="Calibri"/>
              </a:rPr>
              <a:t>not?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3114" y="542223"/>
            <a:ext cx="1093470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60"/>
              </a:lnSpc>
            </a:pPr>
            <a:r>
              <a:rPr sz="2800" spc="-25" dirty="0">
                <a:latin typeface="Arial"/>
                <a:cs typeface="Arial"/>
              </a:rPr>
              <a:t>GitHub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ct val="100000"/>
              </a:lnSpc>
              <a:spcBef>
                <a:spcPts val="100"/>
              </a:spcBef>
            </a:pPr>
            <a:r>
              <a:rPr spc="-310" dirty="0"/>
              <a:t>E</a:t>
            </a:r>
            <a:r>
              <a:rPr spc="25" dirty="0"/>
              <a:t>ducation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2645121" y="502265"/>
            <a:ext cx="1599566" cy="400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0922" y="1237155"/>
            <a:ext cx="5272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Programs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 </a:t>
            </a:r>
            <a:r>
              <a:rPr sz="1800" b="1" spc="-30" dirty="0">
                <a:solidFill>
                  <a:srgbClr val="666666"/>
                </a:solidFill>
                <a:latin typeface="Trebuchet MS"/>
                <a:cs typeface="Trebuchet MS"/>
              </a:rPr>
              <a:t>technology </a:t>
            </a:r>
            <a:r>
              <a:rPr sz="1800" b="1" spc="-40" dirty="0">
                <a:solidFill>
                  <a:srgbClr val="666666"/>
                </a:solidFill>
                <a:latin typeface="Trebuchet MS"/>
                <a:cs typeface="Trebuchet MS"/>
              </a:rPr>
              <a:t>leadership </a:t>
            </a:r>
            <a:r>
              <a:rPr sz="1800" spc="30" dirty="0">
                <a:solidFill>
                  <a:srgbClr val="666666"/>
                </a:solidFill>
                <a:latin typeface="Arial"/>
                <a:cs typeface="Arial"/>
              </a:rPr>
              <a:t>at </a:t>
            </a:r>
            <a:r>
              <a:rPr sz="1800" spc="-15" dirty="0">
                <a:solidFill>
                  <a:srgbClr val="666666"/>
                </a:solidFill>
                <a:latin typeface="Arial"/>
                <a:cs typeface="Arial"/>
              </a:rPr>
              <a:t>your</a:t>
            </a:r>
            <a:r>
              <a:rPr sz="1800" spc="-3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Arial"/>
                <a:cs typeface="Arial"/>
              </a:rPr>
              <a:t>school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24" y="2267974"/>
            <a:ext cx="2683850" cy="1235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3790" y="2419910"/>
            <a:ext cx="2425192" cy="902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74224" y="2369685"/>
            <a:ext cx="1576735" cy="835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1377" y="3816329"/>
            <a:ext cx="622875" cy="813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90480" y="4170409"/>
            <a:ext cx="921833" cy="230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5225" y="4203338"/>
            <a:ext cx="1415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Campus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Advisors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9250" y="503825"/>
            <a:ext cx="274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solidFill>
                  <a:srgbClr val="FFFFFF"/>
                </a:solidFill>
              </a:rPr>
              <a:t>Events </a:t>
            </a:r>
            <a:r>
              <a:rPr spc="10" dirty="0">
                <a:solidFill>
                  <a:srgbClr val="FFFFFF"/>
                </a:solidFill>
              </a:rPr>
              <a:t>on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-25" dirty="0">
                <a:solidFill>
                  <a:srgbClr val="FFFFFF"/>
                </a:solidFill>
              </a:rPr>
              <a:t>GitHub</a:t>
            </a:r>
          </a:p>
        </p:txBody>
      </p:sp>
      <p:sp>
        <p:nvSpPr>
          <p:cNvPr id="4" name="object 4"/>
          <p:cNvSpPr/>
          <p:nvPr/>
        </p:nvSpPr>
        <p:spPr>
          <a:xfrm>
            <a:off x="3375862" y="1902249"/>
            <a:ext cx="2392274" cy="1877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3300" y="1777975"/>
            <a:ext cx="2334724" cy="2007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950" y="1843012"/>
            <a:ext cx="1877549" cy="1877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" y="0"/>
            <a:ext cx="9144000" cy="1078865"/>
          </a:xfrm>
          <a:custGeom>
            <a:avLst/>
            <a:gdLst/>
            <a:ahLst/>
            <a:cxnLst/>
            <a:rect l="l" t="t" r="r" b="b"/>
            <a:pathLst>
              <a:path w="9144000" h="1078865">
                <a:moveTo>
                  <a:pt x="0" y="0"/>
                </a:moveTo>
                <a:lnTo>
                  <a:pt x="9143999" y="0"/>
                </a:lnTo>
                <a:lnTo>
                  <a:pt x="9143999" y="1078499"/>
                </a:lnTo>
                <a:lnTo>
                  <a:pt x="0" y="1078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75" y="311701"/>
            <a:ext cx="2713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FFFFFF"/>
                </a:solidFill>
              </a:rPr>
              <a:t>Before </a:t>
            </a:r>
            <a:r>
              <a:rPr dirty="0">
                <a:solidFill>
                  <a:srgbClr val="FFFFFF"/>
                </a:solidFill>
              </a:rPr>
              <a:t>we</a:t>
            </a:r>
            <a:r>
              <a:rPr spc="-240" dirty="0">
                <a:solidFill>
                  <a:srgbClr val="FFFFFF"/>
                </a:solidFill>
              </a:rPr>
              <a:t> </a:t>
            </a:r>
            <a:r>
              <a:rPr spc="25" dirty="0">
                <a:solidFill>
                  <a:srgbClr val="FFFFFF"/>
                </a:solidFill>
              </a:rPr>
              <a:t>start...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1575" y="1921508"/>
            <a:ext cx="2599690" cy="225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Installed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255200"/>
              </a:lnSpc>
            </a:pPr>
            <a:r>
              <a:rPr sz="2400" spc="-20" dirty="0">
                <a:solidFill>
                  <a:srgbClr val="434343"/>
                </a:solidFill>
                <a:latin typeface="Arial"/>
                <a:cs typeface="Arial"/>
              </a:rPr>
              <a:t>GitHub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account  </a:t>
            </a:r>
            <a:r>
              <a:rPr sz="2400" spc="-55" dirty="0">
                <a:solidFill>
                  <a:srgbClr val="434343"/>
                </a:solidFill>
                <a:latin typeface="Arial"/>
                <a:cs typeface="Arial"/>
              </a:rPr>
              <a:t>Your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favorite</a:t>
            </a:r>
            <a:r>
              <a:rPr sz="2400" spc="-14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editor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712" y="1860687"/>
            <a:ext cx="574062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712" y="2783412"/>
            <a:ext cx="574062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712" y="3706137"/>
            <a:ext cx="574062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9400" y="1651103"/>
            <a:ext cx="3021924" cy="2782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2155" y="1197428"/>
            <a:ext cx="3468111" cy="355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099820"/>
          </a:xfrm>
          <a:custGeom>
            <a:avLst/>
            <a:gdLst/>
            <a:ahLst/>
            <a:cxnLst/>
            <a:rect l="l" t="t" r="r" b="b"/>
            <a:pathLst>
              <a:path w="9144000" h="1099820">
                <a:moveTo>
                  <a:pt x="0" y="0"/>
                </a:moveTo>
                <a:lnTo>
                  <a:pt x="9143999" y="0"/>
                </a:lnTo>
                <a:lnTo>
                  <a:pt x="9143999" y="1099799"/>
                </a:lnTo>
                <a:lnTo>
                  <a:pt x="0" y="10997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1825" y="379960"/>
            <a:ext cx="2631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solidFill>
                  <a:srgbClr val="FFFFFF"/>
                </a:solidFill>
              </a:rPr>
              <a:t>Workshop</a:t>
            </a:r>
            <a:r>
              <a:rPr sz="3000" spc="-135" dirty="0">
                <a:solidFill>
                  <a:srgbClr val="FFFFFF"/>
                </a:solidFill>
              </a:rPr>
              <a:t> </a:t>
            </a:r>
            <a:r>
              <a:rPr sz="3000" spc="-5" dirty="0">
                <a:solidFill>
                  <a:srgbClr val="FFFFFF"/>
                </a:solidFill>
              </a:rPr>
              <a:t>Flow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204954" y="1615778"/>
            <a:ext cx="4159885" cy="296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My 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ﬁrst </a:t>
            </a:r>
            <a:r>
              <a:rPr sz="1800" b="1" spc="-35" dirty="0">
                <a:solidFill>
                  <a:srgbClr val="595959"/>
                </a:solidFill>
                <a:latin typeface="Arial"/>
                <a:cs typeface="Arial"/>
              </a:rPr>
              <a:t>git: </a:t>
            </a:r>
            <a:r>
              <a:rPr sz="1800" spc="-35" dirty="0">
                <a:solidFill>
                  <a:srgbClr val="595959"/>
                </a:solidFill>
                <a:latin typeface="Verdana"/>
                <a:cs typeface="Verdana"/>
              </a:rPr>
              <a:t>What </a:t>
            </a:r>
            <a:r>
              <a:rPr sz="1800" spc="-80" dirty="0">
                <a:solidFill>
                  <a:srgbClr val="595959"/>
                </a:solidFill>
                <a:latin typeface="Verdana"/>
                <a:cs typeface="Verdana"/>
              </a:rPr>
              <a:t>is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and</a:t>
            </a:r>
            <a:r>
              <a:rPr sz="1800" spc="-49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GitHub?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git </a:t>
            </a:r>
            <a:r>
              <a:rPr sz="1800" b="1" spc="-65" dirty="0">
                <a:solidFill>
                  <a:srgbClr val="595959"/>
                </a:solidFill>
                <a:latin typeface="Arial"/>
                <a:cs typeface="Arial"/>
              </a:rPr>
              <a:t>good: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Fundamentals</a:t>
            </a:r>
            <a:r>
              <a:rPr sz="1800" spc="-24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595959"/>
                </a:solidFill>
                <a:latin typeface="Verdana"/>
                <a:cs typeface="Verdana"/>
              </a:rPr>
              <a:t>101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git </a:t>
            </a:r>
            <a:r>
              <a:rPr sz="1800" b="1" spc="-60" dirty="0">
                <a:solidFill>
                  <a:srgbClr val="595959"/>
                </a:solidFill>
                <a:latin typeface="Arial"/>
                <a:cs typeface="Arial"/>
              </a:rPr>
              <a:t>explore: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Explore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</a:t>
            </a:r>
            <a:r>
              <a:rPr sz="1800" spc="-80" dirty="0">
                <a:solidFill>
                  <a:srgbClr val="595959"/>
                </a:solidFill>
                <a:latin typeface="Verdana"/>
                <a:cs typeface="Verdana"/>
              </a:rPr>
              <a:t>GitHub</a:t>
            </a:r>
            <a:r>
              <a:rPr sz="1800" spc="-27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Universe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49300"/>
              </a:lnSpc>
            </a:pPr>
            <a:r>
              <a:rPr sz="1800" b="1" spc="-45" dirty="0">
                <a:solidFill>
                  <a:srgbClr val="595959"/>
                </a:solidFill>
                <a:latin typeface="Arial"/>
                <a:cs typeface="Arial"/>
              </a:rPr>
              <a:t>open </a:t>
            </a:r>
            <a:r>
              <a:rPr sz="1800" b="1" spc="-75" dirty="0">
                <a:solidFill>
                  <a:srgbClr val="595959"/>
                </a:solidFill>
                <a:latin typeface="Arial"/>
                <a:cs typeface="Arial"/>
              </a:rPr>
              <a:t>sourcing: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Doing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some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good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for</a:t>
            </a:r>
            <a:r>
              <a:rPr sz="1800" spc="-34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tech</a:t>
            </a:r>
            <a:r>
              <a:rPr sz="1800" spc="-175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community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6118" y="1519899"/>
            <a:ext cx="352554" cy="376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561" y="3087996"/>
            <a:ext cx="419792" cy="393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103" y="2283415"/>
            <a:ext cx="432575" cy="308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4578" y="3977930"/>
            <a:ext cx="413541" cy="378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62493" y="3538182"/>
            <a:ext cx="322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Git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3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GitHub?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3995" y="2780561"/>
            <a:ext cx="2924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0" dirty="0">
                <a:solidFill>
                  <a:srgbClr val="FFFFFF"/>
                </a:solidFill>
                <a:latin typeface="Arial"/>
                <a:cs typeface="Arial"/>
              </a:rPr>
              <a:t>My </a:t>
            </a:r>
            <a:r>
              <a:rPr sz="3600" spc="15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3600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5" dirty="0">
                <a:solidFill>
                  <a:srgbClr val="FFFFFF"/>
                </a:solidFill>
                <a:latin typeface="Arial"/>
                <a:cs typeface="Arial"/>
              </a:rPr>
              <a:t>Repo!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8324" y="1125850"/>
            <a:ext cx="1220699" cy="1220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85215"/>
          </a:xfrm>
          <a:custGeom>
            <a:avLst/>
            <a:gdLst/>
            <a:ahLst/>
            <a:cxnLst/>
            <a:rect l="l" t="t" r="r" b="b"/>
            <a:pathLst>
              <a:path w="9144000" h="1085215">
                <a:moveTo>
                  <a:pt x="0" y="0"/>
                </a:moveTo>
                <a:lnTo>
                  <a:pt x="9143999" y="0"/>
                </a:lnTo>
                <a:lnTo>
                  <a:pt x="9143999" y="1085099"/>
                </a:lnTo>
                <a:lnTo>
                  <a:pt x="0" y="10850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6650" y="365600"/>
            <a:ext cx="1902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FFFFFF"/>
                </a:solidFill>
              </a:rPr>
              <a:t>What </a:t>
            </a:r>
            <a:r>
              <a:rPr spc="45" dirty="0">
                <a:solidFill>
                  <a:srgbClr val="FFFFFF"/>
                </a:solidFill>
              </a:rPr>
              <a:t>is</a:t>
            </a:r>
            <a:r>
              <a:rPr spc="-229" dirty="0">
                <a:solidFill>
                  <a:srgbClr val="FFFFFF"/>
                </a:solidFill>
              </a:rPr>
              <a:t> </a:t>
            </a:r>
            <a:r>
              <a:rPr spc="-85" dirty="0">
                <a:solidFill>
                  <a:srgbClr val="FFFFFF"/>
                </a:solidFill>
              </a:rPr>
              <a:t>Git?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275" y="1405787"/>
            <a:ext cx="6597015" cy="327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0" dirty="0">
                <a:solidFill>
                  <a:srgbClr val="999999"/>
                </a:solidFill>
                <a:latin typeface="Arial"/>
                <a:cs typeface="Arial"/>
              </a:rPr>
              <a:t>“</a:t>
            </a:r>
            <a:r>
              <a:rPr sz="3600" spc="-72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3600" spc="-60" dirty="0">
                <a:solidFill>
                  <a:srgbClr val="999999"/>
                </a:solidFill>
                <a:latin typeface="Arial"/>
                <a:cs typeface="Arial"/>
              </a:rPr>
              <a:t>The </a:t>
            </a:r>
            <a:r>
              <a:rPr sz="3600" spc="50" dirty="0">
                <a:solidFill>
                  <a:srgbClr val="999999"/>
                </a:solidFill>
                <a:latin typeface="Arial"/>
                <a:cs typeface="Arial"/>
              </a:rPr>
              <a:t>stupid </a:t>
            </a:r>
            <a:r>
              <a:rPr sz="3600" spc="45" dirty="0">
                <a:solidFill>
                  <a:srgbClr val="999999"/>
                </a:solidFill>
                <a:latin typeface="Arial"/>
                <a:cs typeface="Arial"/>
              </a:rPr>
              <a:t>content </a:t>
            </a:r>
            <a:r>
              <a:rPr sz="3600" spc="5" dirty="0">
                <a:solidFill>
                  <a:srgbClr val="999999"/>
                </a:solidFill>
                <a:latin typeface="Arial"/>
                <a:cs typeface="Arial"/>
              </a:rPr>
              <a:t>tracker </a:t>
            </a:r>
            <a:r>
              <a:rPr sz="3600" spc="70" dirty="0">
                <a:solidFill>
                  <a:srgbClr val="999999"/>
                </a:solidFill>
                <a:latin typeface="Arial"/>
                <a:cs typeface="Arial"/>
              </a:rPr>
              <a:t>“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sz="1800" spc="-30" dirty="0">
                <a:solidFill>
                  <a:srgbClr val="434343"/>
                </a:solidFill>
                <a:latin typeface="Arial"/>
                <a:cs typeface="Arial"/>
              </a:rPr>
              <a:t>"Global </a:t>
            </a:r>
            <a:r>
              <a:rPr sz="1800" spc="25" dirty="0">
                <a:solidFill>
                  <a:srgbClr val="434343"/>
                </a:solidFill>
                <a:latin typeface="Arial"/>
                <a:cs typeface="Arial"/>
              </a:rPr>
              <a:t>Information</a:t>
            </a:r>
            <a:r>
              <a:rPr sz="1800" spc="-13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434343"/>
                </a:solidFill>
                <a:latin typeface="Arial"/>
                <a:cs typeface="Arial"/>
              </a:rPr>
              <a:t>Tracker":</a:t>
            </a:r>
            <a:endParaRPr sz="1800">
              <a:latin typeface="Arial"/>
              <a:cs typeface="Arial"/>
            </a:endParaRPr>
          </a:p>
          <a:p>
            <a:pPr marL="12700" marR="5080" indent="56515">
              <a:lnSpc>
                <a:spcPct val="149300"/>
              </a:lnSpc>
            </a:pP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you're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800" spc="-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spc="-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good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mood,</a:t>
            </a:r>
            <a:r>
              <a:rPr sz="1800" spc="-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spc="-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5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Arial"/>
                <a:cs typeface="Arial"/>
              </a:rPr>
              <a:t>actually</a:t>
            </a:r>
            <a:r>
              <a:rPr sz="1800" spc="-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Arial"/>
                <a:cs typeface="Arial"/>
              </a:rPr>
              <a:t>works</a:t>
            </a:r>
            <a:r>
              <a:rPr sz="1800" spc="-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you.</a:t>
            </a:r>
            <a:r>
              <a:rPr sz="1800" spc="-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Angels</a:t>
            </a:r>
            <a:r>
              <a:rPr sz="1800" spc="-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sing, 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 </a:t>
            </a:r>
            <a:r>
              <a:rPr sz="1800" spc="25" dirty="0">
                <a:solidFill>
                  <a:srgbClr val="666666"/>
                </a:solidFill>
                <a:latin typeface="Arial"/>
                <a:cs typeface="Arial"/>
              </a:rPr>
              <a:t>light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suddenly </a:t>
            </a:r>
            <a:r>
              <a:rPr sz="1800" spc="45" dirty="0">
                <a:solidFill>
                  <a:srgbClr val="666666"/>
                </a:solidFill>
                <a:latin typeface="Arial"/>
                <a:cs typeface="Arial"/>
              </a:rPr>
              <a:t>ﬁlls</a:t>
            </a:r>
            <a:r>
              <a:rPr sz="1800" spc="-3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Arial"/>
                <a:cs typeface="Arial"/>
              </a:rPr>
              <a:t>the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room.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2908300">
              <a:lnSpc>
                <a:spcPct val="149300"/>
              </a:lnSpc>
            </a:pP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"Goddamn </a:t>
            </a:r>
            <a:r>
              <a:rPr sz="1800" spc="25" dirty="0">
                <a:solidFill>
                  <a:srgbClr val="434343"/>
                </a:solidFill>
                <a:latin typeface="Arial"/>
                <a:cs typeface="Arial"/>
              </a:rPr>
              <a:t>Idiotic </a:t>
            </a:r>
            <a:r>
              <a:rPr sz="1800" spc="-5" dirty="0">
                <a:solidFill>
                  <a:srgbClr val="434343"/>
                </a:solidFill>
                <a:latin typeface="Arial"/>
                <a:cs typeface="Arial"/>
              </a:rPr>
              <a:t>Truckload </a:t>
            </a:r>
            <a:r>
              <a:rPr sz="1800" spc="7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1800" spc="-26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sh*t": 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when </a:t>
            </a:r>
            <a:r>
              <a:rPr sz="1800" spc="55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114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breaks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037" y="2672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2050299"/>
                </a:moveTo>
                <a:lnTo>
                  <a:pt x="9143999" y="2050299"/>
                </a:lnTo>
                <a:lnTo>
                  <a:pt x="9143999" y="0"/>
                </a:lnTo>
                <a:lnTo>
                  <a:pt x="0" y="0"/>
                </a:lnTo>
                <a:lnTo>
                  <a:pt x="0" y="2050299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33425"/>
            <a:ext cx="2526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b="1" spc="-75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b="1" spc="6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b="1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1" spc="-25" dirty="0">
                <a:solidFill>
                  <a:srgbClr val="FFFFFF"/>
                </a:solidFill>
                <a:latin typeface="Trebuchet MS"/>
                <a:cs typeface="Trebuchet MS"/>
              </a:rPr>
              <a:t>Git?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4725" y="2556558"/>
            <a:ext cx="7341234" cy="1696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Distributed </a:t>
            </a:r>
            <a:r>
              <a:rPr sz="2400" b="1" spc="-30" dirty="0">
                <a:solidFill>
                  <a:srgbClr val="434343"/>
                </a:solidFill>
                <a:latin typeface="Trebuchet MS"/>
                <a:cs typeface="Trebuchet MS"/>
              </a:rPr>
              <a:t>Version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Control</a:t>
            </a:r>
            <a:r>
              <a:rPr sz="2400" b="1" spc="-3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434343"/>
                </a:solidFill>
                <a:latin typeface="Trebuchet MS"/>
                <a:cs typeface="Trebuchet MS"/>
              </a:rPr>
              <a:t>System.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1000"/>
              </a:lnSpc>
              <a:spcBef>
                <a:spcPts val="1575"/>
              </a:spcBef>
            </a:pPr>
            <a:r>
              <a:rPr sz="2400" spc="-45" dirty="0">
                <a:solidFill>
                  <a:srgbClr val="434343"/>
                </a:solidFill>
                <a:latin typeface="Arial"/>
                <a:cs typeface="Arial"/>
              </a:rPr>
              <a:t>Any</a:t>
            </a:r>
            <a:r>
              <a:rPr sz="2400" spc="-8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project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uses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434343"/>
                </a:solidFill>
                <a:latin typeface="Arial"/>
                <a:cs typeface="Arial"/>
              </a:rPr>
              <a:t>will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34343"/>
                </a:solidFill>
                <a:latin typeface="Arial"/>
                <a:cs typeface="Arial"/>
              </a:rPr>
              <a:t>have</a:t>
            </a:r>
            <a:r>
              <a:rPr sz="2400" spc="-8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434343"/>
                </a:solidFill>
                <a:latin typeface="Trebuchet MS"/>
                <a:cs typeface="Trebuchet MS"/>
              </a:rPr>
              <a:t>.git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434343"/>
                </a:solidFill>
                <a:latin typeface="Arial"/>
                <a:cs typeface="Arial"/>
              </a:rPr>
              <a:t>folder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 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stores</a:t>
            </a:r>
            <a:r>
              <a:rPr sz="2400" spc="-8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history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1687" y="3724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90152" y="0"/>
            <a:ext cx="1753848" cy="2495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8679" y="692906"/>
            <a:ext cx="7205980" cy="378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History: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699"/>
              </a:lnSpc>
              <a:spcBef>
                <a:spcPts val="1575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exactly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ﬁles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changed,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who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those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changes,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when 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those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r>
              <a:rPr sz="1800" spc="-1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occured.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30" dirty="0">
                <a:solidFill>
                  <a:srgbClr val="595959"/>
                </a:solidFill>
                <a:latin typeface="Trebuchet MS"/>
                <a:cs typeface="Trebuchet MS"/>
              </a:rPr>
              <a:t>Backup: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Ability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versions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places.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50" dirty="0">
                <a:solidFill>
                  <a:srgbClr val="595959"/>
                </a:solidFill>
                <a:latin typeface="Trebuchet MS"/>
                <a:cs typeface="Trebuchet MS"/>
              </a:rPr>
              <a:t>Collaboration:</a:t>
            </a:r>
            <a:endParaRPr sz="1800">
              <a:latin typeface="Trebuchet MS"/>
              <a:cs typeface="Trebuchet MS"/>
            </a:endParaRPr>
          </a:p>
          <a:p>
            <a:pPr marL="12700" marR="156210">
              <a:lnSpc>
                <a:spcPct val="100699"/>
              </a:lnSpc>
              <a:spcBef>
                <a:spcPts val="1575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Collaborate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easily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other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people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project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uploading 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 receiving</a:t>
            </a:r>
            <a:r>
              <a:rPr sz="18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677" y="629025"/>
            <a:ext cx="631224" cy="55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2279" y="2171397"/>
            <a:ext cx="456022" cy="480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5871" y="3443445"/>
            <a:ext cx="528816" cy="495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2050299"/>
                </a:moveTo>
                <a:lnTo>
                  <a:pt x="9143999" y="2050299"/>
                </a:lnTo>
                <a:lnTo>
                  <a:pt x="9143999" y="0"/>
                </a:lnTo>
                <a:lnTo>
                  <a:pt x="0" y="0"/>
                </a:lnTo>
                <a:lnTo>
                  <a:pt x="0" y="2050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5" y="1333425"/>
            <a:ext cx="2582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sz="2800" b="1" spc="6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b="1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Trebuchet MS"/>
                <a:cs typeface="Trebuchet MS"/>
              </a:rPr>
              <a:t>GitHub?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2369868"/>
            <a:ext cx="7970520" cy="168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434343"/>
                </a:solidFill>
                <a:latin typeface="Trebuchet MS"/>
                <a:cs typeface="Trebuchet MS"/>
              </a:rPr>
              <a:t>GitHub </a:t>
            </a:r>
            <a:r>
              <a:rPr sz="2400" spc="40" dirty="0">
                <a:solidFill>
                  <a:srgbClr val="434343"/>
                </a:solidFill>
                <a:latin typeface="Arial"/>
                <a:cs typeface="Arial"/>
              </a:rPr>
              <a:t>is </a:t>
            </a:r>
            <a:r>
              <a:rPr sz="2400" spc="-30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website </a:t>
            </a:r>
            <a:r>
              <a:rPr sz="2400" spc="40" dirty="0">
                <a:solidFill>
                  <a:srgbClr val="434343"/>
                </a:solidFill>
                <a:latin typeface="Arial"/>
                <a:cs typeface="Arial"/>
              </a:rPr>
              <a:t>that </a:t>
            </a:r>
            <a:r>
              <a:rPr sz="2400" spc="30" dirty="0">
                <a:solidFill>
                  <a:srgbClr val="434343"/>
                </a:solidFill>
                <a:latin typeface="Arial"/>
                <a:cs typeface="Arial"/>
              </a:rPr>
              <a:t>allows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us </a:t>
            </a:r>
            <a:r>
              <a:rPr sz="2400" spc="60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2400" spc="-20" dirty="0">
                <a:solidFill>
                  <a:srgbClr val="434343"/>
                </a:solidFill>
                <a:latin typeface="Arial"/>
                <a:cs typeface="Arial"/>
              </a:rPr>
              <a:t>use </a:t>
            </a:r>
            <a:r>
              <a:rPr sz="2400" b="1" spc="-25" dirty="0">
                <a:solidFill>
                  <a:srgbClr val="434343"/>
                </a:solidFill>
                <a:latin typeface="Trebuchet MS"/>
                <a:cs typeface="Trebuchet MS"/>
              </a:rPr>
              <a:t>git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create 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repositories</a:t>
            </a:r>
            <a:r>
              <a:rPr sz="2400" spc="-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434343"/>
                </a:solidFill>
                <a:latin typeface="Trebuchet MS"/>
                <a:cs typeface="Trebuchet MS"/>
              </a:rPr>
              <a:t>online</a:t>
            </a:r>
            <a:r>
              <a:rPr sz="2400" spc="-65" dirty="0">
                <a:solidFill>
                  <a:srgbClr val="434343"/>
                </a:solidFill>
                <a:latin typeface="Arial"/>
                <a:cs typeface="Arial"/>
              </a:rPr>
              <a:t>. </a:t>
            </a:r>
            <a:r>
              <a:rPr sz="2400" spc="45" dirty="0">
                <a:solidFill>
                  <a:srgbClr val="434343"/>
                </a:solidFill>
                <a:latin typeface="Arial"/>
                <a:cs typeface="Arial"/>
              </a:rPr>
              <a:t>It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can</a:t>
            </a:r>
            <a:r>
              <a:rPr sz="24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also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</a:t>
            </a:r>
            <a:r>
              <a:rPr sz="24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your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projects</a:t>
            </a:r>
            <a:r>
              <a:rPr sz="24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online  </a:t>
            </a:r>
            <a:r>
              <a:rPr sz="2400" spc="65" dirty="0">
                <a:solidFill>
                  <a:srgbClr val="434343"/>
                </a:solidFill>
                <a:latin typeface="Arial"/>
                <a:cs typeface="Arial"/>
              </a:rPr>
              <a:t>for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free.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624" y="418699"/>
            <a:ext cx="652949" cy="652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2309" y="0"/>
            <a:ext cx="1831690" cy="2271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427</Words>
  <Application>Microsoft Office PowerPoint</Application>
  <PresentationFormat>On-screen Show (16:9)</PresentationFormat>
  <Paragraphs>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Times New Roman</vt:lpstr>
      <vt:lpstr>Trebuchet MS</vt:lpstr>
      <vt:lpstr>Verdana</vt:lpstr>
      <vt:lpstr>Office Theme</vt:lpstr>
      <vt:lpstr>PowerPoint Presentation</vt:lpstr>
      <vt:lpstr>Introduction to Git and GitHub</vt:lpstr>
      <vt:lpstr>Before we start...</vt:lpstr>
      <vt:lpstr>Workshop Flow</vt:lpstr>
      <vt:lpstr>PowerPoint Presentation</vt:lpstr>
      <vt:lpstr>What is Git?</vt:lpstr>
      <vt:lpstr>So, What is Git?</vt:lpstr>
      <vt:lpstr>PowerPoint Presentation</vt:lpstr>
      <vt:lpstr>PowerPoint Presentation</vt:lpstr>
      <vt:lpstr>What is a repository?</vt:lpstr>
      <vt:lpstr>If you are on windows, open  Git-Bash.</vt:lpstr>
      <vt:lpstr>PowerPoint Presentation</vt:lpstr>
      <vt:lpstr>Initializing a new repository</vt:lpstr>
      <vt:lpstr>PowerPoint Presentation</vt:lpstr>
      <vt:lpstr>Creating your ﬁrst commit</vt:lpstr>
      <vt:lpstr>PowerPoint Presentation</vt:lpstr>
      <vt:lpstr>Git Log</vt:lpstr>
      <vt:lpstr>To Reset your Commits</vt:lpstr>
      <vt:lpstr>Working with GitHub and  fundamentals of Gut 101.</vt:lpstr>
      <vt:lpstr>Downloading/Updating repos</vt:lpstr>
      <vt:lpstr>Git Branches</vt:lpstr>
      <vt:lpstr>PowerPoint Presentation</vt:lpstr>
      <vt:lpstr>PowerPoint Presentation</vt:lpstr>
      <vt:lpstr>Education</vt:lpstr>
      <vt:lpstr>Events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Love Dhir</cp:lastModifiedBy>
  <cp:revision>3</cp:revision>
  <dcterms:created xsi:type="dcterms:W3CDTF">2019-10-11T06:53:09Z</dcterms:created>
  <dcterms:modified xsi:type="dcterms:W3CDTF">2019-12-15T17:01:12Z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